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2" r:id="rId3"/>
    <p:sldId id="266" r:id="rId4"/>
    <p:sldId id="267" r:id="rId5"/>
    <p:sldId id="285" r:id="rId6"/>
    <p:sldId id="286" r:id="rId7"/>
    <p:sldId id="264" r:id="rId8"/>
    <p:sldId id="282" r:id="rId9"/>
    <p:sldId id="287" r:id="rId10"/>
    <p:sldId id="288" r:id="rId11"/>
    <p:sldId id="289" r:id="rId12"/>
    <p:sldId id="290" r:id="rId13"/>
    <p:sldId id="269" r:id="rId14"/>
    <p:sldId id="263" r:id="rId15"/>
    <p:sldId id="291" r:id="rId16"/>
    <p:sldId id="293" r:id="rId17"/>
    <p:sldId id="292" r:id="rId18"/>
    <p:sldId id="270" r:id="rId19"/>
    <p:sldId id="294" r:id="rId20"/>
    <p:sldId id="29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microsoft.com/office/2007/relationships/hdphoto" Target="../media/hdphoto4.wdp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svita.ua/doc/files/news/929/92946/66d8500f5d232894940546_3.pd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B51D90-7C79-42F9-B465-EBA09748E6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921" y="4434349"/>
            <a:ext cx="2704042" cy="215326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2FE020F2-E43B-4ABA-AA0D-410E236D2960}"/>
              </a:ext>
            </a:extLst>
          </p:cNvPr>
          <p:cNvSpPr/>
          <p:nvPr/>
        </p:nvSpPr>
        <p:spPr>
          <a:xfrm>
            <a:off x="934064" y="2257721"/>
            <a:ext cx="108941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Безбар’єрність</a:t>
            </a:r>
            <a:r>
              <a:rPr lang="ru-RU" sz="36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освітніх</a:t>
            </a:r>
            <a:r>
              <a:rPr lang="ru-RU" sz="3600" b="1" dirty="0">
                <a:solidFill>
                  <a:srgbClr val="002060"/>
                </a:solidFill>
                <a:latin typeface="Bahnschrift SemiBold" panose="020B0502040204020203" pitchFamily="34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послуг</a:t>
            </a:r>
            <a:r>
              <a:rPr lang="ru-RU" sz="3600" b="1" dirty="0">
                <a:solidFill>
                  <a:srgbClr val="002060"/>
                </a:solidFill>
                <a:latin typeface="Bahnschrift SemiBold" panose="020B0502040204020203" pitchFamily="34" charset="0"/>
              </a:rPr>
              <a:t> у </a:t>
            </a:r>
            <a:r>
              <a:rPr lang="ru-RU" sz="3600" b="1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закладі</a:t>
            </a:r>
            <a:r>
              <a:rPr lang="ru-RU" sz="3600" b="1" dirty="0">
                <a:solidFill>
                  <a:srgbClr val="002060"/>
                </a:solidFill>
                <a:latin typeface="Bahnschrift SemiBold" panose="020B0502040204020203" pitchFamily="34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дошкільної</a:t>
            </a:r>
            <a:r>
              <a:rPr lang="ru-RU" sz="3600" b="1" dirty="0">
                <a:solidFill>
                  <a:srgbClr val="002060"/>
                </a:solidFill>
                <a:latin typeface="Bahnschrift SemiBold" panose="020B0502040204020203" pitchFamily="34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освіти</a:t>
            </a:r>
            <a:r>
              <a:rPr lang="ru-RU" sz="36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: </a:t>
            </a:r>
            <a:r>
              <a:rPr lang="ru-RU" sz="36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нові</a:t>
            </a:r>
            <a:r>
              <a:rPr lang="ru-RU" sz="36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рекомендації</a:t>
            </a:r>
            <a:r>
              <a:rPr lang="ru-RU" sz="36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МОН</a:t>
            </a:r>
            <a:endParaRPr lang="uk-UA" sz="3600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198FE9-552E-40D2-B0DC-2BED6B9B48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390" y="124685"/>
            <a:ext cx="1999661" cy="19874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9D43B3-2514-46DB-8028-438BD75FD30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5707" y="45597"/>
            <a:ext cx="5572227" cy="14204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C56C11-155B-4E60-9033-AFA1C853FB3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5083" y="124685"/>
            <a:ext cx="1133954" cy="35969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0ADC75F-618D-4B05-8551-0F7B5F4FD81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9615" y="4434349"/>
            <a:ext cx="1448749" cy="192854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4A6F77-438D-4626-9012-FEF920CF630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135" y="6328479"/>
            <a:ext cx="2503920" cy="5182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8320E5-6F89-4652-82F4-3288ECCDD43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841" y="1306253"/>
            <a:ext cx="7517019" cy="1182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9363C72-83A0-47F2-A2F5-C83D333E913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78977" y="3467167"/>
            <a:ext cx="9803218" cy="10334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0150" y="4402528"/>
            <a:ext cx="1441418" cy="195408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107345" y="6367265"/>
            <a:ext cx="2807029" cy="49073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i="1" dirty="0">
                <a:solidFill>
                  <a:srgbClr val="0070C0"/>
                </a:solidFill>
              </a:rPr>
              <a:t>Наталія Романюк,  вихователь-методист КЗ «ДНЗ №26 ВМР»</a:t>
            </a:r>
            <a:endParaRPr lang="ru-RU" sz="12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680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DA2573A0-A1EA-40A0-A21A-E835AEA16CD1}"/>
              </a:ext>
            </a:extLst>
          </p:cNvPr>
          <p:cNvSpPr/>
          <p:nvPr/>
        </p:nvSpPr>
        <p:spPr>
          <a:xfrm>
            <a:off x="150311" y="28588"/>
            <a:ext cx="926926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uk-UA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Безбар’єрне</a:t>
            </a:r>
            <a:r>
              <a:rPr lang="uk-UA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освітнє середовище: 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3600" b="1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9936" y="1230540"/>
            <a:ext cx="86046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600" b="1" dirty="0" err="1">
                <a:solidFill>
                  <a:srgbClr val="002060"/>
                </a:solidFill>
              </a:rPr>
              <a:t>Порушення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когнітивного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розвитку</a:t>
            </a:r>
            <a:r>
              <a:rPr lang="ru-RU" sz="3600" b="1" dirty="0">
                <a:solidFill>
                  <a:srgbClr val="002060"/>
                </a:solidFill>
              </a:rPr>
              <a:t>. </a:t>
            </a: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19936" y="1966999"/>
            <a:ext cx="8729894" cy="224676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Виокремлено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основні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бар’єри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дітей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дошкільного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віку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 такими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порушеннями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когнітивного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розвитку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як: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затримка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психічного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розвитку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розлади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аутистичного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спектра (РАС), синдром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дефіциту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уваги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й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гіперактивності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(СДУГ).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9936" y="4229893"/>
            <a:ext cx="8604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2060"/>
                </a:solidFill>
              </a:rPr>
              <a:t>2. Порушення мовлення.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9936" y="4892349"/>
            <a:ext cx="8729894" cy="18158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Ефективність організації </a:t>
            </a:r>
            <a:r>
              <a:rPr lang="uk-UA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безбар’єрного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освітнього середовища залежить від того, чи правильно дорослий формулює завдання для дитини відповідно до її індивідуальних мовленнєвих потреб.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311" y="2382701"/>
            <a:ext cx="2980259" cy="366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30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DA2573A0-A1EA-40A0-A21A-E835AEA16CD1}"/>
              </a:ext>
            </a:extLst>
          </p:cNvPr>
          <p:cNvSpPr/>
          <p:nvPr/>
        </p:nvSpPr>
        <p:spPr>
          <a:xfrm>
            <a:off x="150311" y="28588"/>
            <a:ext cx="926926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uk-UA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Безбар’єрне</a:t>
            </a:r>
            <a:r>
              <a:rPr lang="uk-UA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освітнє середовище: 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3600" b="1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9936" y="946761"/>
            <a:ext cx="86046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3.	</a:t>
            </a:r>
            <a:r>
              <a:rPr lang="ru-RU" sz="3600" b="1" dirty="0" err="1">
                <a:solidFill>
                  <a:srgbClr val="002060"/>
                </a:solidFill>
              </a:rPr>
              <a:t>Порушення</a:t>
            </a:r>
            <a:r>
              <a:rPr lang="ru-RU" sz="3600" b="1" dirty="0">
                <a:solidFill>
                  <a:srgbClr val="002060"/>
                </a:solidFill>
              </a:rPr>
              <a:t> опорно-</a:t>
            </a:r>
            <a:r>
              <a:rPr lang="ru-RU" sz="3600" b="1" dirty="0" err="1">
                <a:solidFill>
                  <a:srgbClr val="002060"/>
                </a:solidFill>
              </a:rPr>
              <a:t>рухового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апарату</a:t>
            </a:r>
            <a:r>
              <a:rPr lang="ru-RU" sz="3600" b="1" dirty="0">
                <a:solidFill>
                  <a:srgbClr val="002060"/>
                </a:solidFill>
              </a:rPr>
              <a:t>. </a:t>
            </a: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19936" y="1665493"/>
            <a:ext cx="8729894" cy="310854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Шляхи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подолання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освітніх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труднощів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підтримки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дітей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порушеннями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опорно-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рухового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апарату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спрямовані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удосконалення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рухової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сфери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;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розвиток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сенсорних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функцій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;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розширення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знань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про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навколишній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світ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;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розвиток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пізнавальної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діяльності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засобами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гри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;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розвиток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мовлення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;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соціальна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взаємодія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19936" y="4770535"/>
            <a:ext cx="8604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2060"/>
                </a:solidFill>
              </a:rPr>
              <a:t>4.	Порушення слуху.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9936" y="5413364"/>
            <a:ext cx="8729894" cy="13849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Основні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взаємопов’язані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складники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освітнього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процесу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комунікація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навчання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орієнтація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навколишньому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середовищі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311" y="1966999"/>
            <a:ext cx="2919313" cy="413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87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DA2573A0-A1EA-40A0-A21A-E835AEA16CD1}"/>
              </a:ext>
            </a:extLst>
          </p:cNvPr>
          <p:cNvSpPr/>
          <p:nvPr/>
        </p:nvSpPr>
        <p:spPr>
          <a:xfrm>
            <a:off x="150311" y="28588"/>
            <a:ext cx="926926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uk-UA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Безбар’єрне</a:t>
            </a:r>
            <a:r>
              <a:rPr lang="uk-UA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освітнє середовище: 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3600" b="1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9936" y="946761"/>
            <a:ext cx="86046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5.	</a:t>
            </a:r>
            <a:r>
              <a:rPr lang="ru-RU" sz="3600" b="1" dirty="0" err="1">
                <a:solidFill>
                  <a:srgbClr val="002060"/>
                </a:solidFill>
              </a:rPr>
              <a:t>Порушення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зору</a:t>
            </a:r>
            <a:r>
              <a:rPr lang="ru-RU" sz="3600" b="1" dirty="0">
                <a:solidFill>
                  <a:srgbClr val="002060"/>
                </a:solidFill>
              </a:rPr>
              <a:t>. </a:t>
            </a: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19936" y="1665493"/>
            <a:ext cx="8729894" cy="224676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Забезпечення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безбар’єрного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освітнього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середовища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для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дітей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порушеннями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зору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починається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усунення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бар’єрів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їхньому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орієнтуванні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приміщенні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пересуванні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територією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дошкільного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закладу.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19936" y="4027118"/>
            <a:ext cx="8604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2060"/>
                </a:solidFill>
              </a:rPr>
              <a:t>6.	Інтелектуальні порушення.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9936" y="4664286"/>
            <a:ext cx="8729894" cy="18158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Необхідно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якомога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раніше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роботи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дитиною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залучити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фахівців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які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сприятимуть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подоланню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обмежень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активізації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психічного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розвитку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дитини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умовах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спеціального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чи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інклюзивного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навчання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55" y="2192055"/>
            <a:ext cx="3044621" cy="367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12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589" y="363253"/>
            <a:ext cx="8732180" cy="1878905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4494" y="2964911"/>
            <a:ext cx="3401160" cy="22262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7698" y="2964911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68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776" y="3343828"/>
            <a:ext cx="5260931" cy="120032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chemeClr val="bg1"/>
                </a:solidFill>
              </a:rPr>
              <a:t>Соціально-психологічна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безбар’єрність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76" y="182259"/>
            <a:ext cx="5198301" cy="29110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13117" y="608144"/>
            <a:ext cx="5465523" cy="569386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chemeClr val="bg1"/>
                </a:solidFill>
              </a:rPr>
              <a:t>Надання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першої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психологічної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допомоги</a:t>
            </a:r>
            <a:r>
              <a:rPr lang="ru-RU" sz="2800" dirty="0">
                <a:solidFill>
                  <a:schemeClr val="bg1"/>
                </a:solidFill>
              </a:rPr>
              <a:t> (ППД) не </a:t>
            </a:r>
            <a:r>
              <a:rPr lang="ru-RU" sz="2800" dirty="0" err="1">
                <a:solidFill>
                  <a:schemeClr val="bg1"/>
                </a:solidFill>
              </a:rPr>
              <a:t>передбачає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значної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професійної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підготовки</a:t>
            </a:r>
            <a:r>
              <a:rPr lang="ru-RU" sz="2800" dirty="0">
                <a:solidFill>
                  <a:schemeClr val="bg1"/>
                </a:solidFill>
              </a:rPr>
              <a:t>, — </a:t>
            </a:r>
            <a:r>
              <a:rPr lang="ru-RU" sz="2800" dirty="0" err="1">
                <a:solidFill>
                  <a:schemeClr val="bg1"/>
                </a:solidFill>
              </a:rPr>
              <a:t>достатньо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педагогічних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знань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отриманих</a:t>
            </a:r>
            <a:r>
              <a:rPr lang="ru-RU" sz="2800" dirty="0">
                <a:solidFill>
                  <a:schemeClr val="bg1"/>
                </a:solidFill>
              </a:rPr>
              <a:t> у межах </a:t>
            </a:r>
            <a:r>
              <a:rPr lang="ru-RU" sz="2800" dirty="0" err="1">
                <a:solidFill>
                  <a:schemeClr val="bg1"/>
                </a:solidFill>
              </a:rPr>
              <a:t>загальноосвітнього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психологічного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інформування</a:t>
            </a:r>
            <a:r>
              <a:rPr lang="ru-RU" sz="2800" dirty="0">
                <a:solidFill>
                  <a:schemeClr val="bg1"/>
                </a:solidFill>
              </a:rPr>
              <a:t> та </a:t>
            </a:r>
            <a:r>
              <a:rPr lang="ru-RU" sz="2800" dirty="0" err="1">
                <a:solidFill>
                  <a:schemeClr val="bg1"/>
                </a:solidFill>
              </a:rPr>
              <a:t>природної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здатності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проявляти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співчуття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людяність</a:t>
            </a:r>
            <a:r>
              <a:rPr lang="ru-RU" sz="2800" dirty="0">
                <a:solidFill>
                  <a:schemeClr val="bg1"/>
                </a:solidFill>
              </a:rPr>
              <a:t>. Педагог, </a:t>
            </a:r>
            <a:r>
              <a:rPr lang="ru-RU" sz="2800" dirty="0" err="1">
                <a:solidFill>
                  <a:schemeClr val="bg1"/>
                </a:solidFill>
              </a:rPr>
              <a:t>який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постійно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взаємодіє</a:t>
            </a:r>
            <a:r>
              <a:rPr lang="ru-RU" sz="2800" dirty="0">
                <a:solidFill>
                  <a:schemeClr val="bg1"/>
                </a:solidFill>
              </a:rPr>
              <a:t> з </a:t>
            </a:r>
            <a:r>
              <a:rPr lang="ru-RU" sz="2800" dirty="0" err="1">
                <a:solidFill>
                  <a:schemeClr val="bg1"/>
                </a:solidFill>
              </a:rPr>
              <a:t>дитиною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може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надавати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таку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допомогу</a:t>
            </a:r>
            <a:r>
              <a:rPr lang="ru-RU" sz="2800" dirty="0">
                <a:solidFill>
                  <a:schemeClr val="bg1"/>
                </a:solidFill>
              </a:rPr>
              <a:t> — </a:t>
            </a:r>
            <a:r>
              <a:rPr lang="ru-RU" sz="2800" dirty="0" err="1">
                <a:solidFill>
                  <a:schemeClr val="bg1"/>
                </a:solidFill>
              </a:rPr>
              <a:t>помічати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слухати</a:t>
            </a:r>
            <a:r>
              <a:rPr lang="ru-RU" sz="2800" dirty="0">
                <a:solidFill>
                  <a:schemeClr val="bg1"/>
                </a:solidFill>
              </a:rPr>
              <a:t> й </a:t>
            </a:r>
            <a:r>
              <a:rPr lang="ru-RU" sz="2800" dirty="0" err="1">
                <a:solidFill>
                  <a:schemeClr val="bg1"/>
                </a:solidFill>
              </a:rPr>
              <a:t>обговорювати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8573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5757" y="312528"/>
            <a:ext cx="8605380" cy="132343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Соціально-психологічна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безбар’єрність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67631" y="2087659"/>
            <a:ext cx="5610616" cy="353943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bg1"/>
                </a:solidFill>
              </a:rPr>
              <a:t>Під</a:t>
            </a:r>
            <a:r>
              <a:rPr lang="ru-RU" sz="2800" b="1" dirty="0">
                <a:solidFill>
                  <a:schemeClr val="bg1"/>
                </a:solidFill>
              </a:rPr>
              <a:t> час </a:t>
            </a:r>
            <a:r>
              <a:rPr lang="ru-RU" sz="2800" b="1" dirty="0" err="1">
                <a:solidFill>
                  <a:schemeClr val="bg1"/>
                </a:solidFill>
              </a:rPr>
              <a:t>спілкування</a:t>
            </a:r>
            <a:r>
              <a:rPr lang="ru-RU" sz="2800" b="1" dirty="0">
                <a:solidFill>
                  <a:schemeClr val="bg1"/>
                </a:solidFill>
              </a:rPr>
              <a:t> з </a:t>
            </a:r>
            <a:r>
              <a:rPr lang="ru-RU" sz="2800" b="1" dirty="0" err="1">
                <a:solidFill>
                  <a:schemeClr val="bg1"/>
                </a:solidFill>
              </a:rPr>
              <a:t>дітьми</a:t>
            </a:r>
            <a:r>
              <a:rPr lang="ru-RU" sz="2800" b="1" dirty="0">
                <a:solidFill>
                  <a:schemeClr val="bg1"/>
                </a:solidFill>
              </a:rPr>
              <a:t> з </a:t>
            </a:r>
            <a:r>
              <a:rPr lang="ru-RU" sz="2800" b="1" dirty="0" err="1">
                <a:solidFill>
                  <a:schemeClr val="bg1"/>
                </a:solidFill>
              </a:rPr>
              <a:t>особливими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освітніми</a:t>
            </a:r>
            <a:r>
              <a:rPr lang="ru-RU" sz="2800" b="1" dirty="0">
                <a:solidFill>
                  <a:schemeClr val="bg1"/>
                </a:solidFill>
              </a:rPr>
              <a:t> потребами </a:t>
            </a:r>
            <a:r>
              <a:rPr lang="ru-RU" sz="2800" b="1" dirty="0" err="1">
                <a:solidFill>
                  <a:schemeClr val="bg1"/>
                </a:solidFill>
              </a:rPr>
              <a:t>важливо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звертати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увагу</a:t>
            </a:r>
            <a:r>
              <a:rPr lang="ru-RU" sz="2800" b="1" dirty="0">
                <a:solidFill>
                  <a:schemeClr val="bg1"/>
                </a:solidFill>
              </a:rPr>
              <a:t> на </a:t>
            </a:r>
            <a:r>
              <a:rPr lang="ru-RU" sz="2800" b="1" dirty="0" err="1">
                <a:solidFill>
                  <a:schemeClr val="bg1"/>
                </a:solidFill>
              </a:rPr>
              <a:t>властиві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їм</a:t>
            </a:r>
            <a:r>
              <a:rPr lang="ru-RU" sz="2800" b="1" dirty="0">
                <a:solidFill>
                  <a:schemeClr val="bg1"/>
                </a:solidFill>
              </a:rPr>
              <a:t> прояви </a:t>
            </a:r>
            <a:r>
              <a:rPr lang="ru-RU" sz="2800" b="1" dirty="0" err="1">
                <a:solidFill>
                  <a:schemeClr val="bg1"/>
                </a:solidFill>
              </a:rPr>
              <a:t>тривожності</a:t>
            </a:r>
            <a:r>
              <a:rPr lang="ru-RU" sz="2800" b="1" dirty="0">
                <a:solidFill>
                  <a:schemeClr val="bg1"/>
                </a:solidFill>
              </a:rPr>
              <a:t> та </a:t>
            </a:r>
            <a:r>
              <a:rPr lang="ru-RU" sz="2800" b="1" dirty="0" err="1">
                <a:solidFill>
                  <a:schemeClr val="bg1"/>
                </a:solidFill>
              </a:rPr>
              <a:t>занепокоєння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які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виражатимуться</a:t>
            </a:r>
            <a:r>
              <a:rPr lang="ru-RU" sz="2800" b="1" dirty="0">
                <a:solidFill>
                  <a:schemeClr val="bg1"/>
                </a:solidFill>
              </a:rPr>
              <a:t> в </a:t>
            </a:r>
            <a:r>
              <a:rPr lang="ru-RU" sz="2800" b="1" dirty="0" err="1">
                <a:solidFill>
                  <a:schemeClr val="bg1"/>
                </a:solidFill>
              </a:rPr>
              <a:t>міміці</a:t>
            </a:r>
            <a:r>
              <a:rPr lang="ru-RU" sz="2800" b="1" dirty="0">
                <a:solidFill>
                  <a:schemeClr val="bg1"/>
                </a:solidFill>
              </a:rPr>
              <a:t>, жестах, </a:t>
            </a:r>
            <a:r>
              <a:rPr lang="ru-RU" sz="2800" b="1" dirty="0" err="1">
                <a:solidFill>
                  <a:schemeClr val="bg1"/>
                </a:solidFill>
              </a:rPr>
              <a:t>зміні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мовлення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інтонації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нервозності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9031" y="2087659"/>
            <a:ext cx="3723169" cy="291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70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817" y="199050"/>
            <a:ext cx="8605380" cy="132343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Соціально-психологічна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безбар’єрність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06943" y="1984549"/>
            <a:ext cx="5889452" cy="353943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</a:rPr>
              <a:t>Треба </a:t>
            </a:r>
            <a:r>
              <a:rPr lang="ru-RU" sz="2800" b="1" dirty="0" err="1">
                <a:solidFill>
                  <a:prstClr val="black"/>
                </a:solidFill>
              </a:rPr>
              <a:t>пам’ятати</a:t>
            </a:r>
            <a:r>
              <a:rPr lang="ru-RU" sz="2800" b="1" dirty="0">
                <a:solidFill>
                  <a:prstClr val="black"/>
                </a:solidFill>
              </a:rPr>
              <a:t>, </a:t>
            </a:r>
            <a:r>
              <a:rPr lang="ru-RU" sz="2800" b="1" dirty="0" err="1">
                <a:solidFill>
                  <a:prstClr val="black"/>
                </a:solidFill>
              </a:rPr>
              <a:t>що</a:t>
            </a:r>
            <a:r>
              <a:rPr lang="ru-RU" sz="2800" b="1" dirty="0">
                <a:solidFill>
                  <a:prstClr val="black"/>
                </a:solidFill>
              </a:rPr>
              <a:t> </a:t>
            </a:r>
            <a:r>
              <a:rPr lang="ru-RU" sz="2800" b="1" dirty="0" err="1">
                <a:solidFill>
                  <a:prstClr val="black"/>
                </a:solidFill>
              </a:rPr>
              <a:t>такі</a:t>
            </a:r>
            <a:r>
              <a:rPr lang="ru-RU" sz="2800" b="1" dirty="0">
                <a:solidFill>
                  <a:prstClr val="black"/>
                </a:solidFill>
              </a:rPr>
              <a:t> </a:t>
            </a:r>
            <a:r>
              <a:rPr lang="ru-RU" sz="2800" b="1" dirty="0" err="1">
                <a:solidFill>
                  <a:prstClr val="black"/>
                </a:solidFill>
              </a:rPr>
              <a:t>діти</a:t>
            </a:r>
            <a:r>
              <a:rPr lang="ru-RU" sz="2800" b="1" dirty="0">
                <a:solidFill>
                  <a:prstClr val="black"/>
                </a:solidFill>
              </a:rPr>
              <a:t> </a:t>
            </a:r>
            <a:r>
              <a:rPr lang="ru-RU" sz="2800" b="1" dirty="0" err="1">
                <a:solidFill>
                  <a:prstClr val="black"/>
                </a:solidFill>
              </a:rPr>
              <a:t>чутливіші</a:t>
            </a:r>
            <a:r>
              <a:rPr lang="ru-RU" sz="2800" b="1" dirty="0">
                <a:solidFill>
                  <a:prstClr val="black"/>
                </a:solidFill>
              </a:rPr>
              <a:t> до </a:t>
            </a:r>
            <a:r>
              <a:rPr lang="ru-RU" sz="2800" b="1" dirty="0" err="1">
                <a:solidFill>
                  <a:prstClr val="black"/>
                </a:solidFill>
              </a:rPr>
              <a:t>невербальних</a:t>
            </a:r>
            <a:r>
              <a:rPr lang="ru-RU" sz="2800" b="1" dirty="0">
                <a:solidFill>
                  <a:prstClr val="black"/>
                </a:solidFill>
              </a:rPr>
              <a:t> </a:t>
            </a:r>
            <a:r>
              <a:rPr lang="ru-RU" sz="2800" b="1" dirty="0" err="1">
                <a:solidFill>
                  <a:prstClr val="black"/>
                </a:solidFill>
              </a:rPr>
              <a:t>повідомлень</a:t>
            </a:r>
            <a:r>
              <a:rPr lang="ru-RU" sz="2800" b="1" dirty="0">
                <a:solidFill>
                  <a:prstClr val="black"/>
                </a:solidFill>
              </a:rPr>
              <a:t> </a:t>
            </a:r>
            <a:r>
              <a:rPr lang="ru-RU" sz="2800" b="1" dirty="0" err="1">
                <a:solidFill>
                  <a:prstClr val="black"/>
                </a:solidFill>
              </a:rPr>
              <a:t>від</a:t>
            </a:r>
            <a:r>
              <a:rPr lang="ru-RU" sz="2800" b="1" dirty="0">
                <a:solidFill>
                  <a:prstClr val="black"/>
                </a:solidFill>
              </a:rPr>
              <a:t> </a:t>
            </a:r>
            <a:r>
              <a:rPr lang="ru-RU" sz="2800" b="1" dirty="0" err="1">
                <a:solidFill>
                  <a:prstClr val="black"/>
                </a:solidFill>
              </a:rPr>
              <a:t>оточення</a:t>
            </a:r>
            <a:r>
              <a:rPr lang="ru-RU" sz="2800" b="1" dirty="0">
                <a:solidFill>
                  <a:prstClr val="black"/>
                </a:solidFill>
              </a:rPr>
              <a:t>, особливо до </a:t>
            </a:r>
            <a:r>
              <a:rPr lang="ru-RU" sz="2800" b="1" dirty="0" err="1">
                <a:solidFill>
                  <a:prstClr val="black"/>
                </a:solidFill>
              </a:rPr>
              <a:t>інтонацій</a:t>
            </a:r>
            <a:r>
              <a:rPr lang="ru-RU" sz="2800" b="1" dirty="0">
                <a:solidFill>
                  <a:prstClr val="black"/>
                </a:solidFill>
              </a:rPr>
              <a:t> і </a:t>
            </a:r>
            <a:r>
              <a:rPr lang="ru-RU" sz="2800" b="1" dirty="0" err="1">
                <a:solidFill>
                  <a:prstClr val="black"/>
                </a:solidFill>
              </a:rPr>
              <a:t>виразу</a:t>
            </a:r>
            <a:r>
              <a:rPr lang="ru-RU" sz="2800" b="1" dirty="0">
                <a:solidFill>
                  <a:prstClr val="black"/>
                </a:solidFill>
              </a:rPr>
              <a:t> </a:t>
            </a:r>
            <a:r>
              <a:rPr lang="ru-RU" sz="2800" b="1" dirty="0" err="1">
                <a:solidFill>
                  <a:prstClr val="black"/>
                </a:solidFill>
              </a:rPr>
              <a:t>обличчя</a:t>
            </a:r>
            <a:r>
              <a:rPr lang="ru-RU" sz="2800" b="1" dirty="0">
                <a:solidFill>
                  <a:prstClr val="black"/>
                </a:solidFill>
              </a:rPr>
              <a:t>. </a:t>
            </a:r>
            <a:r>
              <a:rPr lang="ru-RU" sz="2800" b="1" dirty="0" err="1">
                <a:solidFill>
                  <a:prstClr val="black"/>
                </a:solidFill>
              </a:rPr>
              <a:t>Тож</a:t>
            </a:r>
            <a:r>
              <a:rPr lang="ru-RU" sz="2800" b="1" dirty="0">
                <a:solidFill>
                  <a:prstClr val="black"/>
                </a:solidFill>
              </a:rPr>
              <a:t> педагоги </a:t>
            </a:r>
            <a:r>
              <a:rPr lang="ru-RU" sz="2800" b="1" dirty="0" err="1">
                <a:solidFill>
                  <a:prstClr val="black"/>
                </a:solidFill>
              </a:rPr>
              <a:t>мають</a:t>
            </a:r>
            <a:r>
              <a:rPr lang="ru-RU" sz="2800" b="1" dirty="0">
                <a:solidFill>
                  <a:prstClr val="black"/>
                </a:solidFill>
              </a:rPr>
              <a:t> </a:t>
            </a:r>
            <a:r>
              <a:rPr lang="ru-RU" sz="2800" b="1" dirty="0" err="1">
                <a:solidFill>
                  <a:prstClr val="black"/>
                </a:solidFill>
              </a:rPr>
              <a:t>пильно</a:t>
            </a:r>
            <a:r>
              <a:rPr lang="ru-RU" sz="2800" b="1" dirty="0">
                <a:solidFill>
                  <a:prstClr val="black"/>
                </a:solidFill>
              </a:rPr>
              <a:t> </a:t>
            </a:r>
            <a:r>
              <a:rPr lang="ru-RU" sz="2800" b="1" dirty="0" err="1">
                <a:solidFill>
                  <a:prstClr val="black"/>
                </a:solidFill>
              </a:rPr>
              <a:t>слідкувати</a:t>
            </a:r>
            <a:r>
              <a:rPr lang="ru-RU" sz="2800" b="1" dirty="0">
                <a:solidFill>
                  <a:prstClr val="black"/>
                </a:solidFill>
              </a:rPr>
              <a:t> за </a:t>
            </a:r>
            <a:r>
              <a:rPr lang="ru-RU" sz="2800" b="1" dirty="0" err="1">
                <a:solidFill>
                  <a:prstClr val="black"/>
                </a:solidFill>
              </a:rPr>
              <a:t>власною</a:t>
            </a:r>
            <a:r>
              <a:rPr lang="ru-RU" sz="2800" b="1" dirty="0">
                <a:solidFill>
                  <a:prstClr val="black"/>
                </a:solidFill>
              </a:rPr>
              <a:t> </a:t>
            </a:r>
            <a:r>
              <a:rPr lang="ru-RU" sz="2800" b="1" dirty="0" err="1">
                <a:solidFill>
                  <a:prstClr val="black"/>
                </a:solidFill>
              </a:rPr>
              <a:t>реакцією</a:t>
            </a:r>
            <a:r>
              <a:rPr lang="ru-RU" sz="2800" b="1" dirty="0">
                <a:solidFill>
                  <a:prstClr val="black"/>
                </a:solidFill>
              </a:rPr>
              <a:t>, </a:t>
            </a:r>
            <a:r>
              <a:rPr lang="ru-RU" sz="2800" b="1" dirty="0" err="1">
                <a:solidFill>
                  <a:prstClr val="black"/>
                </a:solidFill>
              </a:rPr>
              <a:t>щоб</a:t>
            </a:r>
            <a:r>
              <a:rPr lang="ru-RU" sz="2800" b="1" dirty="0">
                <a:solidFill>
                  <a:prstClr val="black"/>
                </a:solidFill>
              </a:rPr>
              <a:t> </a:t>
            </a:r>
            <a:r>
              <a:rPr lang="ru-RU" sz="2800" b="1" dirty="0" err="1">
                <a:solidFill>
                  <a:prstClr val="black"/>
                </a:solidFill>
              </a:rPr>
              <a:t>заспокоїти</a:t>
            </a:r>
            <a:r>
              <a:rPr lang="ru-RU" sz="2800" b="1" dirty="0">
                <a:solidFill>
                  <a:prstClr val="black"/>
                </a:solidFill>
              </a:rPr>
              <a:t> </a:t>
            </a:r>
            <a:r>
              <a:rPr lang="ru-RU" sz="2800" b="1" dirty="0" err="1">
                <a:solidFill>
                  <a:prstClr val="black"/>
                </a:solidFill>
              </a:rPr>
              <a:t>дітей</a:t>
            </a:r>
            <a:r>
              <a:rPr lang="ru-RU" sz="2800" b="1" dirty="0">
                <a:solidFill>
                  <a:prstClr val="black"/>
                </a:solidFill>
              </a:rPr>
              <a:t> і </a:t>
            </a:r>
            <a:r>
              <a:rPr lang="ru-RU" sz="2800" b="1" dirty="0" err="1">
                <a:solidFill>
                  <a:prstClr val="black"/>
                </a:solidFill>
              </a:rPr>
              <a:t>дати</a:t>
            </a:r>
            <a:r>
              <a:rPr lang="ru-RU" sz="2800" b="1" dirty="0">
                <a:solidFill>
                  <a:prstClr val="black"/>
                </a:solidFill>
              </a:rPr>
              <a:t> </a:t>
            </a:r>
            <a:r>
              <a:rPr lang="ru-RU" sz="2800" b="1" dirty="0" err="1">
                <a:solidFill>
                  <a:prstClr val="black"/>
                </a:solidFill>
              </a:rPr>
              <a:t>їм</a:t>
            </a:r>
            <a:r>
              <a:rPr lang="ru-RU" sz="2800" b="1" dirty="0">
                <a:solidFill>
                  <a:prstClr val="black"/>
                </a:solidFill>
              </a:rPr>
              <a:t> приклад для </a:t>
            </a:r>
            <a:r>
              <a:rPr lang="ru-RU" sz="2800" b="1" dirty="0" err="1">
                <a:solidFill>
                  <a:prstClr val="black"/>
                </a:solidFill>
              </a:rPr>
              <a:t>наслідування</a:t>
            </a:r>
            <a:r>
              <a:rPr lang="ru-RU" sz="2800" b="1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17" y="1984549"/>
            <a:ext cx="3352147" cy="430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54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673" y="999955"/>
            <a:ext cx="9173228" cy="109989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18343" y="2477259"/>
            <a:ext cx="3461749" cy="20172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990" y="2477259"/>
            <a:ext cx="7136965" cy="33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47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4715" y="789139"/>
            <a:ext cx="6879394" cy="574318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" y="1954060"/>
            <a:ext cx="4810125" cy="292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02A1056B-4CB8-4130-B88B-AB4ED756A2D0}"/>
              </a:ext>
            </a:extLst>
          </p:cNvPr>
          <p:cNvSpPr/>
          <p:nvPr/>
        </p:nvSpPr>
        <p:spPr>
          <a:xfrm>
            <a:off x="1544128" y="931653"/>
            <a:ext cx="861778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ВИКОРИСТИАНІ ДЖЕРЕЛА: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Лист МОН України №6/688-24 від 04.09.2024 р. «Методичні рекомендації щодо запровадження  </a:t>
            </a:r>
            <a:r>
              <a:rPr lang="uk-UA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безбар’єрності</a:t>
            </a:r>
            <a:r>
              <a:rPr lang="uk-UA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освітніх послуг у закладах дошкільної освіти з урахуванням потреб людей з порушеннями мови, слуху, комунікації, руху, батьків із дітьми, людей старшого віку та інших суспільних груп» </a:t>
            </a:r>
            <a:r>
              <a:rPr lang="uk-UA" altLang="uk-UA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Освіта.UA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https://osvita.ua › </a:t>
            </a:r>
            <a:r>
              <a:rPr lang="uk-UA" altLang="uk-UA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</a:t>
            </a:r>
            <a:r>
              <a:rPr lang="uk-UA" altLang="uk-UA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› </a:t>
            </a:r>
            <a:r>
              <a:rPr lang="uk-UA" altLang="uk-UA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files</a:t>
            </a:r>
            <a:r>
              <a:rPr lang="uk-UA" altLang="uk-UA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› </a:t>
            </a:r>
            <a:r>
              <a:rPr lang="uk-UA" altLang="uk-UA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news</a:t>
            </a:r>
            <a:endParaRPr lang="uk-UA" altLang="uk-UA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</a:p>
          <a:p>
            <a:endParaRPr lang="uk-UA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1EFE1C1-C643-44AE-A5C8-AD702D843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9404" y="4033522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627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FC7087F-5FBC-4E0D-9E0D-87947EFCC4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8054" y="2272804"/>
            <a:ext cx="6509568" cy="4219929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DA2573A0-A1EA-40A0-A21A-E835AEA16CD1}"/>
              </a:ext>
            </a:extLst>
          </p:cNvPr>
          <p:cNvSpPr/>
          <p:nvPr/>
        </p:nvSpPr>
        <p:spPr>
          <a:xfrm>
            <a:off x="816076" y="329746"/>
            <a:ext cx="106974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>
                <a:solidFill>
                  <a:srgbClr val="002060"/>
                </a:solidFill>
              </a:rPr>
              <a:t>Національна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err="1">
                <a:solidFill>
                  <a:srgbClr val="002060"/>
                </a:solidFill>
              </a:rPr>
              <a:t>стратегія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err="1">
                <a:solidFill>
                  <a:srgbClr val="002060"/>
                </a:solidFill>
              </a:rPr>
              <a:t>із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err="1">
                <a:solidFill>
                  <a:srgbClr val="002060"/>
                </a:solidFill>
              </a:rPr>
              <a:t>створення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err="1">
                <a:solidFill>
                  <a:srgbClr val="002060"/>
                </a:solidFill>
              </a:rPr>
              <a:t>безбар’єрного</a:t>
            </a:r>
            <a:r>
              <a:rPr lang="ru-RU" sz="4000" b="1" dirty="0">
                <a:solidFill>
                  <a:srgbClr val="002060"/>
                </a:solidFill>
              </a:rPr>
              <a:t> простору в </a:t>
            </a:r>
            <a:r>
              <a:rPr lang="ru-RU" sz="4000" b="1" dirty="0" err="1">
                <a:solidFill>
                  <a:srgbClr val="002060"/>
                </a:solidFill>
              </a:rPr>
              <a:t>Україні</a:t>
            </a:r>
            <a:r>
              <a:rPr lang="ru-RU" sz="4000" b="1" dirty="0">
                <a:solidFill>
                  <a:srgbClr val="002060"/>
                </a:solidFill>
              </a:rPr>
              <a:t> на </a:t>
            </a:r>
            <a:r>
              <a:rPr lang="ru-RU" sz="4000" b="1" dirty="0" err="1">
                <a:solidFill>
                  <a:srgbClr val="002060"/>
                </a:solidFill>
              </a:rPr>
              <a:t>період</a:t>
            </a:r>
            <a:r>
              <a:rPr lang="ru-RU" sz="4000" b="1" dirty="0">
                <a:solidFill>
                  <a:srgbClr val="002060"/>
                </a:solidFill>
              </a:rPr>
              <a:t> до 2030 року  </a:t>
            </a:r>
            <a:r>
              <a:rPr lang="ru-RU" sz="2400" b="1" dirty="0">
                <a:solidFill>
                  <a:srgbClr val="002060"/>
                </a:solidFill>
              </a:rPr>
              <a:t>є першим </a:t>
            </a:r>
            <a:r>
              <a:rPr lang="ru-RU" sz="2400" b="1" dirty="0" err="1">
                <a:solidFill>
                  <a:srgbClr val="002060"/>
                </a:solidFill>
              </a:rPr>
              <a:t>всебічним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поглибленим</a:t>
            </a:r>
            <a:r>
              <a:rPr lang="ru-RU" sz="2400" b="1" dirty="0">
                <a:solidFill>
                  <a:srgbClr val="002060"/>
                </a:solidFill>
              </a:rPr>
              <a:t> документом у </a:t>
            </a:r>
            <a:r>
              <a:rPr lang="ru-RU" sz="2400" b="1" dirty="0" err="1">
                <a:solidFill>
                  <a:srgbClr val="002060"/>
                </a:solidFill>
              </a:rPr>
              <a:t>нашій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державі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endParaRPr lang="uk-UA" sz="3600" b="1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99462B26-FC65-4DD1-916E-02CC6B593264}"/>
              </a:ext>
            </a:extLst>
          </p:cNvPr>
          <p:cNvSpPr/>
          <p:nvPr/>
        </p:nvSpPr>
        <p:spPr>
          <a:xfrm rot="10800000" flipV="1">
            <a:off x="2321397" y="4057574"/>
            <a:ext cx="62533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освітньому</a:t>
            </a:r>
            <a:r>
              <a:rPr lang="ru-RU" sz="32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, цифровому, </a:t>
            </a:r>
            <a:r>
              <a:rPr lang="ru-RU" sz="32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інформаційному</a:t>
            </a:r>
            <a:r>
              <a:rPr lang="ru-RU" sz="32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, </a:t>
            </a:r>
            <a:r>
              <a:rPr lang="ru-RU" sz="32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фізичному</a:t>
            </a:r>
            <a:r>
              <a:rPr lang="ru-RU" sz="32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, </a:t>
            </a:r>
            <a:r>
              <a:rPr lang="ru-RU" sz="32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суспільному</a:t>
            </a:r>
            <a:r>
              <a:rPr lang="ru-RU" sz="32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та </a:t>
            </a:r>
            <a:r>
              <a:rPr lang="ru-RU" sz="32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економічному</a:t>
            </a:r>
            <a:r>
              <a:rPr lang="ru-RU" sz="32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вимірі</a:t>
            </a:r>
            <a:endParaRPr lang="uk-UA" sz="3200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B46550C2-8097-4CB0-926A-2A0D7AE16611}"/>
              </a:ext>
            </a:extLst>
          </p:cNvPr>
          <p:cNvSpPr/>
          <p:nvPr/>
        </p:nvSpPr>
        <p:spPr>
          <a:xfrm>
            <a:off x="149563" y="3078518"/>
            <a:ext cx="45824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включає</a:t>
            </a:r>
            <a:r>
              <a:rPr lang="ru-RU" sz="32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широкий спектр  </a:t>
            </a:r>
            <a:r>
              <a:rPr lang="ru-RU" sz="32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безбар’єрного</a:t>
            </a:r>
            <a:r>
              <a:rPr lang="ru-RU" sz="32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простору в</a:t>
            </a:r>
            <a:endParaRPr lang="uk-UA" sz="3200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07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379AD7C-3DAA-470A-BD2C-E7FB5B243A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781" y="60386"/>
            <a:ext cx="11852694" cy="664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07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C69D0DCC-2FCE-4E83-90F4-32980DAF537B}"/>
              </a:ext>
            </a:extLst>
          </p:cNvPr>
          <p:cNvSpPr/>
          <p:nvPr/>
        </p:nvSpPr>
        <p:spPr>
          <a:xfrm>
            <a:off x="167013" y="126346"/>
            <a:ext cx="619620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На початку вересня 2024 року МОН опублікувало Методичні рекомендації щодо запровадження  </a:t>
            </a:r>
            <a:r>
              <a:rPr lang="uk-UA" sz="32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безбар’єрності</a:t>
            </a:r>
            <a:r>
              <a:rPr lang="uk-UA" sz="32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освітніх послуг у закладах дошкільної освіти з урахуванням потреб людей з порушеннями мови, слуху, комунікації, руху, батьків із дітьми, людей старшого віку та інших суспільних груп.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9C7D4A-3031-4B53-89AF-0D573E892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221" y="192789"/>
            <a:ext cx="2917569" cy="163383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32E305-70B1-4FD9-9474-B278AC43FDD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426" y="2012829"/>
            <a:ext cx="2917569" cy="43269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3221" y="3151217"/>
            <a:ext cx="2484329" cy="248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95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CDF64A3-46CE-40F7-9A50-ED5143380A0A}"/>
              </a:ext>
            </a:extLst>
          </p:cNvPr>
          <p:cNvSpPr/>
          <p:nvPr/>
        </p:nvSpPr>
        <p:spPr>
          <a:xfrm>
            <a:off x="175404" y="95217"/>
            <a:ext cx="116686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>
                <a:solidFill>
                  <a:srgbClr val="0000CC"/>
                </a:solidFill>
                <a:latin typeface="Bahnschrift SemiBold" panose="020B0502040204020203" pitchFamily="34" charset="0"/>
              </a:rPr>
              <a:t>Міжнародні</a:t>
            </a:r>
            <a:r>
              <a:rPr lang="ru-RU" sz="4000" dirty="0">
                <a:solidFill>
                  <a:srgbClr val="0000CC"/>
                </a:solidFill>
                <a:latin typeface="Bahnschrift SemiBold" panose="020B0502040204020203" pitchFamily="34" charset="0"/>
              </a:rPr>
              <a:t> </a:t>
            </a:r>
            <a:r>
              <a:rPr lang="ru-RU" sz="4000" dirty="0" err="1">
                <a:solidFill>
                  <a:srgbClr val="0000CC"/>
                </a:solidFill>
                <a:latin typeface="Bahnschrift SemiBold" panose="020B0502040204020203" pitchFamily="34" charset="0"/>
              </a:rPr>
              <a:t>документи</a:t>
            </a:r>
            <a:r>
              <a:rPr lang="ru-RU" sz="4000" dirty="0">
                <a:solidFill>
                  <a:srgbClr val="0000CC"/>
                </a:solidFill>
                <a:latin typeface="Bahnschrift SemiBold" panose="020B0502040204020203" pitchFamily="34" charset="0"/>
              </a:rPr>
              <a:t> й нормативно-</a:t>
            </a:r>
            <a:r>
              <a:rPr lang="ru-RU" sz="4000" dirty="0" err="1">
                <a:solidFill>
                  <a:srgbClr val="0000CC"/>
                </a:solidFill>
                <a:latin typeface="Bahnschrift SemiBold" panose="020B0502040204020203" pitchFamily="34" charset="0"/>
              </a:rPr>
              <a:t>правові</a:t>
            </a:r>
            <a:r>
              <a:rPr lang="ru-RU" sz="4000" dirty="0">
                <a:solidFill>
                  <a:srgbClr val="0000CC"/>
                </a:solidFill>
                <a:latin typeface="Bahnschrift SemiBold" panose="020B0502040204020203" pitchFamily="34" charset="0"/>
              </a:rPr>
              <a:t> </a:t>
            </a:r>
            <a:r>
              <a:rPr lang="ru-RU" sz="4000" dirty="0" err="1">
                <a:solidFill>
                  <a:srgbClr val="0000CC"/>
                </a:solidFill>
                <a:latin typeface="Bahnschrift SemiBold" panose="020B0502040204020203" pitchFamily="34" charset="0"/>
              </a:rPr>
              <a:t>акти</a:t>
            </a:r>
            <a:r>
              <a:rPr lang="ru-RU" sz="4000" dirty="0">
                <a:solidFill>
                  <a:srgbClr val="0000CC"/>
                </a:solidFill>
                <a:latin typeface="Bahnschrift SemiBold" panose="020B0502040204020203" pitchFamily="34" charset="0"/>
              </a:rPr>
              <a:t>, </a:t>
            </a:r>
            <a:r>
              <a:rPr lang="ru-RU" sz="4000" dirty="0" err="1">
                <a:solidFill>
                  <a:srgbClr val="0000CC"/>
                </a:solidFill>
                <a:latin typeface="Bahnschrift SemiBold" panose="020B0502040204020203" pitchFamily="34" charset="0"/>
              </a:rPr>
              <a:t>які</a:t>
            </a:r>
            <a:r>
              <a:rPr lang="ru-RU" sz="4000" dirty="0">
                <a:solidFill>
                  <a:srgbClr val="0000CC"/>
                </a:solidFill>
                <a:latin typeface="Bahnschrift SemiBold" panose="020B0502040204020203" pitchFamily="34" charset="0"/>
              </a:rPr>
              <a:t> є основою для </a:t>
            </a:r>
            <a:r>
              <a:rPr lang="ru-RU" sz="4000" dirty="0" err="1">
                <a:solidFill>
                  <a:srgbClr val="0000CC"/>
                </a:solidFill>
                <a:latin typeface="Bahnschrift SemiBold" panose="020B0502040204020203" pitchFamily="34" charset="0"/>
              </a:rPr>
              <a:t>надання</a:t>
            </a:r>
            <a:r>
              <a:rPr lang="ru-RU" sz="4000" dirty="0">
                <a:solidFill>
                  <a:srgbClr val="0000CC"/>
                </a:solidFill>
                <a:latin typeface="Bahnschrift SemiBold" panose="020B0502040204020203" pitchFamily="34" charset="0"/>
              </a:rPr>
              <a:t> </a:t>
            </a:r>
            <a:r>
              <a:rPr lang="ru-RU" sz="4000" dirty="0" err="1">
                <a:solidFill>
                  <a:srgbClr val="0000CC"/>
                </a:solidFill>
                <a:latin typeface="Bahnschrift SemiBold" panose="020B0502040204020203" pitchFamily="34" charset="0"/>
              </a:rPr>
              <a:t>безбар’єрних</a:t>
            </a:r>
            <a:r>
              <a:rPr lang="ru-RU" sz="4000" dirty="0">
                <a:solidFill>
                  <a:srgbClr val="0000CC"/>
                </a:solidFill>
                <a:latin typeface="Bahnschrift SemiBold" panose="020B0502040204020203" pitchFamily="34" charset="0"/>
              </a:rPr>
              <a:t> </a:t>
            </a:r>
            <a:r>
              <a:rPr lang="ru-RU" sz="4000" dirty="0" err="1">
                <a:solidFill>
                  <a:srgbClr val="0000CC"/>
                </a:solidFill>
                <a:latin typeface="Bahnschrift SemiBold" panose="020B0502040204020203" pitchFamily="34" charset="0"/>
              </a:rPr>
              <a:t>освітніх</a:t>
            </a:r>
            <a:r>
              <a:rPr lang="ru-RU" sz="4000" dirty="0">
                <a:solidFill>
                  <a:srgbClr val="0000CC"/>
                </a:solidFill>
                <a:latin typeface="Bahnschrift SemiBold" panose="020B0502040204020203" pitchFamily="34" charset="0"/>
              </a:rPr>
              <a:t> </a:t>
            </a:r>
            <a:r>
              <a:rPr lang="ru-RU" sz="4000" dirty="0" err="1">
                <a:solidFill>
                  <a:srgbClr val="0000CC"/>
                </a:solidFill>
                <a:latin typeface="Bahnschrift SemiBold" panose="020B0502040204020203" pitchFamily="34" charset="0"/>
              </a:rPr>
              <a:t>послуг</a:t>
            </a:r>
            <a:r>
              <a:rPr lang="ru-RU" sz="4000" dirty="0">
                <a:solidFill>
                  <a:srgbClr val="0000CC"/>
                </a:solidFill>
                <a:latin typeface="Bahnschrift SemiBold" panose="020B0502040204020203" pitchFamily="34" charset="0"/>
              </a:rPr>
              <a:t>:</a:t>
            </a:r>
            <a:endParaRPr lang="uk-UA" sz="4000" dirty="0">
              <a:solidFill>
                <a:srgbClr val="0000CC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F468604B-E426-458C-8840-FB53E2E9F24F}"/>
              </a:ext>
            </a:extLst>
          </p:cNvPr>
          <p:cNvSpPr/>
          <p:nvPr/>
        </p:nvSpPr>
        <p:spPr>
          <a:xfrm>
            <a:off x="457200" y="1880559"/>
            <a:ext cx="115593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Загальна</a:t>
            </a:r>
            <a:r>
              <a:rPr lang="ru-RU" sz="28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декларація</a:t>
            </a:r>
            <a:r>
              <a:rPr lang="ru-RU" sz="28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прав </a:t>
            </a:r>
            <a:r>
              <a:rPr lang="ru-RU" sz="28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людини</a:t>
            </a:r>
            <a:r>
              <a:rPr lang="ru-RU" sz="28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(1948 року) – </a:t>
            </a:r>
            <a:r>
              <a:rPr lang="ru-RU" sz="28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основний</a:t>
            </a:r>
            <a:r>
              <a:rPr lang="ru-RU" sz="28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документ, </a:t>
            </a:r>
            <a:r>
              <a:rPr lang="ru-RU" sz="28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який</a:t>
            </a:r>
            <a:r>
              <a:rPr lang="ru-RU" sz="28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закріплює</a:t>
            </a:r>
            <a:r>
              <a:rPr lang="ru-RU" sz="28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основні</a:t>
            </a:r>
            <a:r>
              <a:rPr lang="ru-RU" sz="28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права </a:t>
            </a:r>
            <a:r>
              <a:rPr lang="ru-RU" sz="28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людини</a:t>
            </a:r>
            <a:r>
              <a:rPr lang="ru-RU" sz="28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Конвенція</a:t>
            </a:r>
            <a:r>
              <a:rPr lang="ru-RU" sz="28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з </a:t>
            </a:r>
            <a:r>
              <a:rPr lang="ru-RU" sz="28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подолання</a:t>
            </a:r>
            <a:r>
              <a:rPr lang="ru-RU" sz="28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дискримінації</a:t>
            </a:r>
            <a:r>
              <a:rPr lang="ru-RU" sz="28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в </a:t>
            </a:r>
            <a:r>
              <a:rPr lang="ru-RU" sz="28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освіті</a:t>
            </a:r>
            <a:r>
              <a:rPr lang="ru-RU" sz="28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(1960).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Міжнародний</a:t>
            </a:r>
            <a:r>
              <a:rPr lang="ru-RU" sz="28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пакт про </a:t>
            </a:r>
            <a:r>
              <a:rPr lang="ru-RU" sz="28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економічні</a:t>
            </a:r>
            <a:r>
              <a:rPr lang="ru-RU" sz="28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соціальні</a:t>
            </a:r>
            <a:r>
              <a:rPr lang="ru-RU" sz="28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і </a:t>
            </a:r>
            <a:r>
              <a:rPr lang="ru-RU" sz="28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культурні</a:t>
            </a:r>
            <a:r>
              <a:rPr lang="ru-RU" sz="28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права (1966) на </a:t>
            </a:r>
            <a:r>
              <a:rPr lang="ru-RU" sz="28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основі</a:t>
            </a:r>
            <a:r>
              <a:rPr lang="ru-RU" sz="28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загальної</a:t>
            </a:r>
            <a:r>
              <a:rPr lang="ru-RU" sz="28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декларації</a:t>
            </a:r>
            <a:r>
              <a:rPr lang="ru-RU" sz="28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прав </a:t>
            </a:r>
            <a:r>
              <a:rPr lang="ru-RU" sz="28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людини</a:t>
            </a:r>
            <a:r>
              <a:rPr lang="ru-RU" sz="28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Конвенція</a:t>
            </a:r>
            <a:r>
              <a:rPr lang="ru-RU" sz="28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про права </a:t>
            </a:r>
            <a:r>
              <a:rPr lang="ru-RU" sz="28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дитини</a:t>
            </a:r>
            <a:r>
              <a:rPr lang="ru-RU" sz="28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(1989), </a:t>
            </a:r>
            <a:r>
              <a:rPr lang="ru-RU" sz="28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ратифікована</a:t>
            </a:r>
            <a:r>
              <a:rPr lang="ru-RU" sz="28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1991 року - </a:t>
            </a:r>
            <a:r>
              <a:rPr lang="ru-RU" sz="28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ключовий</a:t>
            </a:r>
            <a:r>
              <a:rPr lang="ru-RU" sz="28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документ ООН.                                                                           </a:t>
            </a:r>
            <a:r>
              <a:rPr lang="ru-RU" sz="28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Важливим</a:t>
            </a:r>
            <a:r>
              <a:rPr lang="ru-RU" sz="28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аспектом </a:t>
            </a:r>
            <a:r>
              <a:rPr lang="ru-RU" sz="28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конвенції</a:t>
            </a:r>
            <a:r>
              <a:rPr lang="ru-RU" sz="28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стало </a:t>
            </a:r>
            <a:r>
              <a:rPr lang="ru-RU" sz="28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визнання</a:t>
            </a:r>
            <a:r>
              <a:rPr lang="ru-RU" sz="28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права на </a:t>
            </a:r>
            <a:r>
              <a:rPr lang="ru-RU" sz="28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освіту</a:t>
            </a:r>
            <a:r>
              <a:rPr lang="ru-RU" sz="28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дітей</a:t>
            </a:r>
            <a:r>
              <a:rPr lang="ru-RU" sz="28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з ООП, а </a:t>
            </a:r>
            <a:r>
              <a:rPr lang="ru-RU" sz="28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саме</a:t>
            </a:r>
            <a:r>
              <a:rPr lang="ru-RU" sz="28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з </a:t>
            </a:r>
            <a:r>
              <a:rPr lang="ru-RU" sz="28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порушеннями</a:t>
            </a:r>
            <a:r>
              <a:rPr lang="ru-RU" sz="28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інтелектуального</a:t>
            </a:r>
            <a:r>
              <a:rPr lang="ru-RU" sz="28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розвитку</a:t>
            </a:r>
            <a:r>
              <a:rPr lang="ru-RU" sz="28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0386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CDF64A3-46CE-40F7-9A50-ED5143380A0A}"/>
              </a:ext>
            </a:extLst>
          </p:cNvPr>
          <p:cNvSpPr/>
          <p:nvPr/>
        </p:nvSpPr>
        <p:spPr>
          <a:xfrm>
            <a:off x="175404" y="95217"/>
            <a:ext cx="116686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>
                <a:solidFill>
                  <a:srgbClr val="0000CC"/>
                </a:solidFill>
                <a:latin typeface="Bahnschrift SemiBold" panose="020B0502040204020203" pitchFamily="34" charset="0"/>
              </a:rPr>
              <a:t>Міжнародні</a:t>
            </a:r>
            <a:r>
              <a:rPr lang="ru-RU" sz="4000" dirty="0">
                <a:solidFill>
                  <a:srgbClr val="0000CC"/>
                </a:solidFill>
                <a:latin typeface="Bahnschrift SemiBold" panose="020B0502040204020203" pitchFamily="34" charset="0"/>
              </a:rPr>
              <a:t> </a:t>
            </a:r>
            <a:r>
              <a:rPr lang="ru-RU" sz="4000" dirty="0" err="1">
                <a:solidFill>
                  <a:srgbClr val="0000CC"/>
                </a:solidFill>
                <a:latin typeface="Bahnschrift SemiBold" panose="020B0502040204020203" pitchFamily="34" charset="0"/>
              </a:rPr>
              <a:t>документи</a:t>
            </a:r>
            <a:r>
              <a:rPr lang="ru-RU" sz="4000" dirty="0">
                <a:solidFill>
                  <a:srgbClr val="0000CC"/>
                </a:solidFill>
                <a:latin typeface="Bahnschrift SemiBold" panose="020B0502040204020203" pitchFamily="34" charset="0"/>
              </a:rPr>
              <a:t> й нормативно-</a:t>
            </a:r>
            <a:r>
              <a:rPr lang="ru-RU" sz="4000" dirty="0" err="1">
                <a:solidFill>
                  <a:srgbClr val="0000CC"/>
                </a:solidFill>
                <a:latin typeface="Bahnschrift SemiBold" panose="020B0502040204020203" pitchFamily="34" charset="0"/>
              </a:rPr>
              <a:t>правові</a:t>
            </a:r>
            <a:r>
              <a:rPr lang="ru-RU" sz="4000" dirty="0">
                <a:solidFill>
                  <a:srgbClr val="0000CC"/>
                </a:solidFill>
                <a:latin typeface="Bahnschrift SemiBold" panose="020B0502040204020203" pitchFamily="34" charset="0"/>
              </a:rPr>
              <a:t> </a:t>
            </a:r>
            <a:r>
              <a:rPr lang="ru-RU" sz="4000" dirty="0" err="1">
                <a:solidFill>
                  <a:srgbClr val="0000CC"/>
                </a:solidFill>
                <a:latin typeface="Bahnschrift SemiBold" panose="020B0502040204020203" pitchFamily="34" charset="0"/>
              </a:rPr>
              <a:t>акти</a:t>
            </a:r>
            <a:r>
              <a:rPr lang="ru-RU" sz="4000" dirty="0">
                <a:solidFill>
                  <a:srgbClr val="0000CC"/>
                </a:solidFill>
                <a:latin typeface="Bahnschrift SemiBold" panose="020B0502040204020203" pitchFamily="34" charset="0"/>
              </a:rPr>
              <a:t>, </a:t>
            </a:r>
            <a:r>
              <a:rPr lang="ru-RU" sz="4000" dirty="0" err="1">
                <a:solidFill>
                  <a:srgbClr val="0000CC"/>
                </a:solidFill>
                <a:latin typeface="Bahnschrift SemiBold" panose="020B0502040204020203" pitchFamily="34" charset="0"/>
              </a:rPr>
              <a:t>які</a:t>
            </a:r>
            <a:r>
              <a:rPr lang="ru-RU" sz="4000" dirty="0">
                <a:solidFill>
                  <a:srgbClr val="0000CC"/>
                </a:solidFill>
                <a:latin typeface="Bahnschrift SemiBold" panose="020B0502040204020203" pitchFamily="34" charset="0"/>
              </a:rPr>
              <a:t> є основою для </a:t>
            </a:r>
            <a:r>
              <a:rPr lang="ru-RU" sz="4000" dirty="0" err="1">
                <a:solidFill>
                  <a:srgbClr val="0000CC"/>
                </a:solidFill>
                <a:latin typeface="Bahnschrift SemiBold" panose="020B0502040204020203" pitchFamily="34" charset="0"/>
              </a:rPr>
              <a:t>надання</a:t>
            </a:r>
            <a:r>
              <a:rPr lang="ru-RU" sz="4000" dirty="0">
                <a:solidFill>
                  <a:srgbClr val="0000CC"/>
                </a:solidFill>
                <a:latin typeface="Bahnschrift SemiBold" panose="020B0502040204020203" pitchFamily="34" charset="0"/>
              </a:rPr>
              <a:t> </a:t>
            </a:r>
            <a:r>
              <a:rPr lang="ru-RU" sz="4000" dirty="0" err="1">
                <a:solidFill>
                  <a:srgbClr val="0000CC"/>
                </a:solidFill>
                <a:latin typeface="Bahnschrift SemiBold" panose="020B0502040204020203" pitchFamily="34" charset="0"/>
              </a:rPr>
              <a:t>безбар’єрних</a:t>
            </a:r>
            <a:r>
              <a:rPr lang="ru-RU" sz="4000" dirty="0">
                <a:solidFill>
                  <a:srgbClr val="0000CC"/>
                </a:solidFill>
                <a:latin typeface="Bahnschrift SemiBold" panose="020B0502040204020203" pitchFamily="34" charset="0"/>
              </a:rPr>
              <a:t> </a:t>
            </a:r>
            <a:r>
              <a:rPr lang="ru-RU" sz="4000" dirty="0" err="1">
                <a:solidFill>
                  <a:srgbClr val="0000CC"/>
                </a:solidFill>
                <a:latin typeface="Bahnschrift SemiBold" panose="020B0502040204020203" pitchFamily="34" charset="0"/>
              </a:rPr>
              <a:t>освітніх</a:t>
            </a:r>
            <a:r>
              <a:rPr lang="ru-RU" sz="4000" dirty="0">
                <a:solidFill>
                  <a:srgbClr val="0000CC"/>
                </a:solidFill>
                <a:latin typeface="Bahnschrift SemiBold" panose="020B0502040204020203" pitchFamily="34" charset="0"/>
              </a:rPr>
              <a:t> </a:t>
            </a:r>
            <a:r>
              <a:rPr lang="ru-RU" sz="4000" dirty="0" err="1">
                <a:solidFill>
                  <a:srgbClr val="0000CC"/>
                </a:solidFill>
                <a:latin typeface="Bahnschrift SemiBold" panose="020B0502040204020203" pitchFamily="34" charset="0"/>
              </a:rPr>
              <a:t>послуг</a:t>
            </a:r>
            <a:r>
              <a:rPr lang="ru-RU" sz="4000" dirty="0">
                <a:solidFill>
                  <a:srgbClr val="0000CC"/>
                </a:solidFill>
                <a:latin typeface="Bahnschrift SemiBold" panose="020B0502040204020203" pitchFamily="34" charset="0"/>
              </a:rPr>
              <a:t>:</a:t>
            </a:r>
            <a:endParaRPr lang="uk-UA" sz="4000" dirty="0">
              <a:solidFill>
                <a:srgbClr val="0000CC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FD29DB85-716B-427E-997E-7F342BB9BB42}"/>
              </a:ext>
            </a:extLst>
          </p:cNvPr>
          <p:cNvSpPr/>
          <p:nvPr/>
        </p:nvSpPr>
        <p:spPr>
          <a:xfrm>
            <a:off x="1314091" y="1913439"/>
            <a:ext cx="100037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002060"/>
                </a:solidFill>
                <a:latin typeface="Bahnschrift SemiBold" panose="020B0502040204020203" pitchFamily="34" charset="0"/>
              </a:rPr>
              <a:t>Конвенція ООН про права осіб з інвалідністю (2006), ратифікована в Україні у 2009 році.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002060"/>
                </a:solidFill>
                <a:latin typeface="Bahnschrift SemiBold" panose="020B0502040204020203" pitchFamily="34" charset="0"/>
              </a:rPr>
              <a:t>Конституція України розглядає </a:t>
            </a:r>
            <a:r>
              <a:rPr lang="uk-UA" sz="2400" b="1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безбар’єрність</a:t>
            </a:r>
            <a:r>
              <a:rPr lang="uk-UA" sz="2400" b="1" dirty="0">
                <a:solidFill>
                  <a:srgbClr val="002060"/>
                </a:solidFill>
                <a:latin typeface="Bahnschrift SemiBold" panose="020B0502040204020203" pitchFamily="34" charset="0"/>
              </a:rPr>
              <a:t>  в освіті як стан освітнього середовища, який робить можливим залучення всіх учасників освітнього процесу незалежно від статі, стану здоров’я, соціального статусу чи іншого.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002060"/>
                </a:solidFill>
                <a:latin typeface="Bahnschrift SemiBold" panose="020B0502040204020203" pitchFamily="34" charset="0"/>
              </a:rPr>
              <a:t>	Закон України «Про освіту» гарантує право усім дітям на дошкільну освіту в усіх державних закладах освіти.                                 Цей закон визначає основні терміни та їх визначення, зокрема й про особу з особливими освітніми потребами, інклюзивне навчання, інклюзивне освітнє середовище, універсальний дизайн у сфері освіти, розумне пристосування тощо. </a:t>
            </a:r>
          </a:p>
        </p:txBody>
      </p:sp>
    </p:spTree>
    <p:extLst>
      <p:ext uri="{BB962C8B-B14F-4D97-AF65-F5344CB8AC3E}">
        <p14:creationId xmlns:p14="http://schemas.microsoft.com/office/powerpoint/2010/main" val="1796446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CDF64A3-46CE-40F7-9A50-ED5143380A0A}"/>
              </a:ext>
            </a:extLst>
          </p:cNvPr>
          <p:cNvSpPr/>
          <p:nvPr/>
        </p:nvSpPr>
        <p:spPr>
          <a:xfrm>
            <a:off x="175404" y="95217"/>
            <a:ext cx="116686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>
                <a:solidFill>
                  <a:srgbClr val="0000CC"/>
                </a:solidFill>
                <a:latin typeface="Bahnschrift SemiBold" panose="020B0502040204020203" pitchFamily="34" charset="0"/>
              </a:rPr>
              <a:t>Міжнародні</a:t>
            </a:r>
            <a:r>
              <a:rPr lang="ru-RU" sz="4000" dirty="0">
                <a:solidFill>
                  <a:srgbClr val="0000CC"/>
                </a:solidFill>
                <a:latin typeface="Bahnschrift SemiBold" panose="020B0502040204020203" pitchFamily="34" charset="0"/>
              </a:rPr>
              <a:t> </a:t>
            </a:r>
            <a:r>
              <a:rPr lang="ru-RU" sz="4000" dirty="0" err="1">
                <a:solidFill>
                  <a:srgbClr val="0000CC"/>
                </a:solidFill>
                <a:latin typeface="Bahnschrift SemiBold" panose="020B0502040204020203" pitchFamily="34" charset="0"/>
              </a:rPr>
              <a:t>документи</a:t>
            </a:r>
            <a:r>
              <a:rPr lang="ru-RU" sz="4000" dirty="0">
                <a:solidFill>
                  <a:srgbClr val="0000CC"/>
                </a:solidFill>
                <a:latin typeface="Bahnschrift SemiBold" panose="020B0502040204020203" pitchFamily="34" charset="0"/>
              </a:rPr>
              <a:t> й нормативно-</a:t>
            </a:r>
            <a:r>
              <a:rPr lang="ru-RU" sz="4000" dirty="0" err="1">
                <a:solidFill>
                  <a:srgbClr val="0000CC"/>
                </a:solidFill>
                <a:latin typeface="Bahnschrift SemiBold" panose="020B0502040204020203" pitchFamily="34" charset="0"/>
              </a:rPr>
              <a:t>правові</a:t>
            </a:r>
            <a:r>
              <a:rPr lang="ru-RU" sz="4000" dirty="0">
                <a:solidFill>
                  <a:srgbClr val="0000CC"/>
                </a:solidFill>
                <a:latin typeface="Bahnschrift SemiBold" panose="020B0502040204020203" pitchFamily="34" charset="0"/>
              </a:rPr>
              <a:t> </a:t>
            </a:r>
            <a:r>
              <a:rPr lang="ru-RU" sz="4000" dirty="0" err="1">
                <a:solidFill>
                  <a:srgbClr val="0000CC"/>
                </a:solidFill>
                <a:latin typeface="Bahnschrift SemiBold" panose="020B0502040204020203" pitchFamily="34" charset="0"/>
              </a:rPr>
              <a:t>акти</a:t>
            </a:r>
            <a:r>
              <a:rPr lang="ru-RU" sz="4000" dirty="0">
                <a:solidFill>
                  <a:srgbClr val="0000CC"/>
                </a:solidFill>
                <a:latin typeface="Bahnschrift SemiBold" panose="020B0502040204020203" pitchFamily="34" charset="0"/>
              </a:rPr>
              <a:t>, </a:t>
            </a:r>
            <a:r>
              <a:rPr lang="ru-RU" sz="4000" dirty="0" err="1">
                <a:solidFill>
                  <a:srgbClr val="0000CC"/>
                </a:solidFill>
                <a:latin typeface="Bahnschrift SemiBold" panose="020B0502040204020203" pitchFamily="34" charset="0"/>
              </a:rPr>
              <a:t>які</a:t>
            </a:r>
            <a:r>
              <a:rPr lang="ru-RU" sz="4000" dirty="0">
                <a:solidFill>
                  <a:srgbClr val="0000CC"/>
                </a:solidFill>
                <a:latin typeface="Bahnschrift SemiBold" panose="020B0502040204020203" pitchFamily="34" charset="0"/>
              </a:rPr>
              <a:t> є основою для </a:t>
            </a:r>
            <a:r>
              <a:rPr lang="ru-RU" sz="4000" dirty="0" err="1">
                <a:solidFill>
                  <a:srgbClr val="0000CC"/>
                </a:solidFill>
                <a:latin typeface="Bahnschrift SemiBold" panose="020B0502040204020203" pitchFamily="34" charset="0"/>
              </a:rPr>
              <a:t>надання</a:t>
            </a:r>
            <a:r>
              <a:rPr lang="ru-RU" sz="4000" dirty="0">
                <a:solidFill>
                  <a:srgbClr val="0000CC"/>
                </a:solidFill>
                <a:latin typeface="Bahnschrift SemiBold" panose="020B0502040204020203" pitchFamily="34" charset="0"/>
              </a:rPr>
              <a:t> </a:t>
            </a:r>
            <a:r>
              <a:rPr lang="ru-RU" sz="4000" dirty="0" err="1">
                <a:solidFill>
                  <a:srgbClr val="0000CC"/>
                </a:solidFill>
                <a:latin typeface="Bahnschrift SemiBold" panose="020B0502040204020203" pitchFamily="34" charset="0"/>
              </a:rPr>
              <a:t>безбар’єрних</a:t>
            </a:r>
            <a:r>
              <a:rPr lang="ru-RU" sz="4000" dirty="0">
                <a:solidFill>
                  <a:srgbClr val="0000CC"/>
                </a:solidFill>
                <a:latin typeface="Bahnschrift SemiBold" panose="020B0502040204020203" pitchFamily="34" charset="0"/>
              </a:rPr>
              <a:t> </a:t>
            </a:r>
            <a:r>
              <a:rPr lang="ru-RU" sz="4000" dirty="0" err="1">
                <a:solidFill>
                  <a:srgbClr val="0000CC"/>
                </a:solidFill>
                <a:latin typeface="Bahnschrift SemiBold" panose="020B0502040204020203" pitchFamily="34" charset="0"/>
              </a:rPr>
              <a:t>освітніх</a:t>
            </a:r>
            <a:r>
              <a:rPr lang="ru-RU" sz="4000" dirty="0">
                <a:solidFill>
                  <a:srgbClr val="0000CC"/>
                </a:solidFill>
                <a:latin typeface="Bahnschrift SemiBold" panose="020B0502040204020203" pitchFamily="34" charset="0"/>
              </a:rPr>
              <a:t> </a:t>
            </a:r>
            <a:r>
              <a:rPr lang="ru-RU" sz="4000" dirty="0" err="1">
                <a:solidFill>
                  <a:srgbClr val="0000CC"/>
                </a:solidFill>
                <a:latin typeface="Bahnschrift SemiBold" panose="020B0502040204020203" pitchFamily="34" charset="0"/>
              </a:rPr>
              <a:t>послуг</a:t>
            </a:r>
            <a:r>
              <a:rPr lang="ru-RU" sz="4000" dirty="0">
                <a:solidFill>
                  <a:srgbClr val="0000CC"/>
                </a:solidFill>
                <a:latin typeface="Bahnschrift SemiBold" panose="020B0502040204020203" pitchFamily="34" charset="0"/>
              </a:rPr>
              <a:t>:</a:t>
            </a:r>
            <a:endParaRPr lang="uk-UA" sz="4000" dirty="0">
              <a:solidFill>
                <a:srgbClr val="0000CC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214A4D5-EE11-429A-9FA6-8CE9E1A0FB17}"/>
              </a:ext>
            </a:extLst>
          </p:cNvPr>
          <p:cNvSpPr/>
          <p:nvPr/>
        </p:nvSpPr>
        <p:spPr>
          <a:xfrm>
            <a:off x="500332" y="1859340"/>
            <a:ext cx="115162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Закон України  «Про охорону дитинства»,  в якому йдеться про  створення умов для безперешкодного доступу дітей з інвалідністю до об’єктів інфраструктури, зокрема до закладів освіти.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	Закон України «Про дошкільну освіту» визначає забезпечення </a:t>
            </a:r>
            <a:r>
              <a:rPr lang="uk-UA" sz="28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безбар’єрності</a:t>
            </a:r>
            <a:r>
              <a:rPr lang="uk-UA" sz="28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здобуття дошкільної освіти, можливість обрання відповідного закладу та форми здобуття освіти.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	Положення про заклад дошкільної освіти визначає різні типи закладів, їхні характеристики і різні форми здобуття дошкільної освіти за альтернативними формами.</a:t>
            </a:r>
          </a:p>
        </p:txBody>
      </p:sp>
    </p:spTree>
    <p:extLst>
      <p:ext uri="{BB962C8B-B14F-4D97-AF65-F5344CB8AC3E}">
        <p14:creationId xmlns:p14="http://schemas.microsoft.com/office/powerpoint/2010/main" val="882672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AA370A9-7092-4EA3-9E5D-BDC51DC11C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410755" cy="3433224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F050417B-0A7B-4AA8-9F7C-5515AC74C008}"/>
              </a:ext>
            </a:extLst>
          </p:cNvPr>
          <p:cNvSpPr/>
          <p:nvPr/>
        </p:nvSpPr>
        <p:spPr>
          <a:xfrm>
            <a:off x="2142698" y="2303981"/>
            <a:ext cx="86925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Безбар’єрність</a:t>
            </a:r>
            <a:r>
              <a:rPr lang="uk-UA" sz="3600" b="1" dirty="0">
                <a:solidFill>
                  <a:srgbClr val="002060"/>
                </a:solidFill>
                <a:latin typeface="Bahnschrift SemiBold" panose="020B0502040204020203" pitchFamily="34" charset="0"/>
              </a:rPr>
              <a:t> в освіті — це стан освітнього середовища, який робить можливим залучення всіх учасників освітнього процесу незалежно від статі, стану здоров’я, соціального статусу.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8225" y="5385323"/>
            <a:ext cx="8233775" cy="13849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800" i="1" dirty="0" err="1">
                <a:solidFill>
                  <a:schemeClr val="accent6">
                    <a:lumMod val="50000"/>
                  </a:schemeClr>
                </a:solidFill>
              </a:rPr>
              <a:t>Безбар’єрність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 - шлях до </a:t>
            </a:r>
            <a:r>
              <a:rPr lang="ru-RU" sz="2800" i="1" dirty="0" err="1">
                <a:solidFill>
                  <a:schemeClr val="accent6">
                    <a:lumMod val="50000"/>
                  </a:schemeClr>
                </a:solidFill>
              </a:rPr>
              <a:t>створення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 комфортного </a:t>
            </a:r>
            <a:r>
              <a:rPr lang="ru-RU" sz="2800" i="1" dirty="0" err="1">
                <a:solidFill>
                  <a:schemeClr val="accent6">
                    <a:lumMod val="50000"/>
                  </a:schemeClr>
                </a:solidFill>
              </a:rPr>
              <a:t>середовища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, де </a:t>
            </a:r>
            <a:r>
              <a:rPr lang="ru-RU" sz="2800" i="1" dirty="0" err="1">
                <a:solidFill>
                  <a:schemeClr val="accent6">
                    <a:lumMod val="50000"/>
                  </a:schemeClr>
                </a:solidFill>
              </a:rPr>
              <a:t>немає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accent6">
                    <a:lumMod val="50000"/>
                  </a:schemeClr>
                </a:solidFill>
              </a:rPr>
              <a:t>обмежень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sz="2800" i="1" dirty="0" err="1">
                <a:solidFill>
                  <a:schemeClr val="accent6">
                    <a:lumMod val="50000"/>
                  </a:schemeClr>
                </a:solidFill>
              </a:rPr>
              <a:t>кожна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accent6">
                    <a:lumMod val="50000"/>
                  </a:schemeClr>
                </a:solidFill>
              </a:rPr>
              <a:t>людина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accent6">
                    <a:lumMod val="50000"/>
                  </a:schemeClr>
                </a:solidFill>
              </a:rPr>
              <a:t>має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accent6">
                    <a:lumMod val="50000"/>
                  </a:schemeClr>
                </a:solidFill>
              </a:rPr>
              <a:t>можливість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accent6">
                    <a:lumMod val="50000"/>
                  </a:schemeClr>
                </a:solidFill>
              </a:rPr>
              <a:t>реалізувати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accent6">
                    <a:lumMod val="50000"/>
                  </a:schemeClr>
                </a:solidFill>
              </a:rPr>
              <a:t>свій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accent6">
                    <a:lumMod val="50000"/>
                  </a:schemeClr>
                </a:solidFill>
              </a:rPr>
              <a:t>потенціал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734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1274A8A-BF91-4CAA-AE8A-C0DEE0FCD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37" y="126068"/>
            <a:ext cx="11208774" cy="662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06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67" y="2234377"/>
            <a:ext cx="10632935" cy="18460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0115" y="4453004"/>
            <a:ext cx="4175342" cy="21920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944" y="0"/>
            <a:ext cx="4902029" cy="194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511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хема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TM04033919[[fn=Схема]]</Template>
  <TotalTime>532</TotalTime>
  <Words>730</Words>
  <Application>Microsoft Office PowerPoint</Application>
  <PresentationFormat>Широкий екран</PresentationFormat>
  <Paragraphs>46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8" baseType="lpstr">
      <vt:lpstr>Arial</vt:lpstr>
      <vt:lpstr>Bahnschrift SemiBold</vt:lpstr>
      <vt:lpstr>Calibri</vt:lpstr>
      <vt:lpstr>Times New Roman</vt:lpstr>
      <vt:lpstr>Trebuchet MS</vt:lpstr>
      <vt:lpstr>Tw Cen MT</vt:lpstr>
      <vt:lpstr>Wingdings</vt:lpstr>
      <vt:lpstr>Схема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Директор</dc:creator>
  <cp:lastModifiedBy>Директор</cp:lastModifiedBy>
  <cp:revision>40</cp:revision>
  <dcterms:created xsi:type="dcterms:W3CDTF">2024-09-23T13:26:14Z</dcterms:created>
  <dcterms:modified xsi:type="dcterms:W3CDTF">2024-10-29T09:26:14Z</dcterms:modified>
</cp:coreProperties>
</file>